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68" r:id="rId3"/>
    <p:sldId id="258" r:id="rId4"/>
    <p:sldId id="259" r:id="rId5"/>
    <p:sldId id="276" r:id="rId6"/>
    <p:sldId id="260" r:id="rId7"/>
    <p:sldId id="275" r:id="rId8"/>
    <p:sldId id="265" r:id="rId9"/>
    <p:sldId id="277" r:id="rId10"/>
    <p:sldId id="274" r:id="rId11"/>
  </p:sldIdLst>
  <p:sldSz cx="12192000" cy="6858000"/>
  <p:notesSz cx="6858000" cy="9144000"/>
  <p:defaultTextStyle>
    <a:defPPr lvl="0">
      <a:defRPr lang="sr-Latn-R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719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514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6E529AD-BF94-4197-9D48-B404BC505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9F2FFF2F-3E0F-4015-ACA6-2D42DFF9C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A0B457C2-6D6B-475E-9939-BF2BBAFC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ABDCCDA2-AEDB-4BC0-AD78-D62FBDAE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1F07B439-4EDB-4577-8573-8C16C724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0042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8D7DC47-5407-4F75-9E74-468C4B9D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488B5DEB-15D3-409D-A122-A97340FC6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11CCD9ED-DA7E-48B5-8065-FB74CAED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F7D87F03-D0C2-484F-A38D-150F6E0F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CBC84EAE-5E2C-4D19-B568-77BCEAFB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994241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3740D220-2675-4658-897D-89484E1C48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884E50AE-85DE-4A2D-A5E0-C83E06EB7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46B20748-924B-480C-BE5A-7D0765171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736D25C-4E34-48E5-A12E-CEA5B57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FC159CDB-B89F-4D28-B4C0-B44F5A05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0156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674340C-D792-4F78-ADA2-DBF4B069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96B2DF8E-C339-46CB-9C9A-E4130A55F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BF40631-23C6-48AA-8E37-01BE3382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6767989F-84F9-4333-8203-94DEC65E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98445180-374F-48C4-9FA6-9DBA480E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31450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102D080-3B5C-4228-A274-EE9B4B8B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A290EBBB-C30F-4C2B-AFAE-CD9AE5E35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CB1FC15-5E6F-4BDF-9919-93D21815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F29A5508-EEE6-4DD1-A47C-A5B0DADE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4D47FC08-AB4A-4658-9F01-37C1F91E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3065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41EC96F-7C2A-4E1F-9A8D-DC44A8E3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960102A8-C674-4AA4-B5DC-FE7F559C9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017D4D2B-1AB6-41CD-9B24-51440DD70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723D8B97-86B4-45C8-A65F-F059509F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99610FA2-2095-49D5-A4B9-67B6AEC1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5539712A-FB43-4BE0-8CD1-B23EE7BA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9551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22B49CB-1EAD-49C8-897B-F37C51588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9177DA6A-82F0-467F-BE2B-8A248E4B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5756BEC7-18FA-4E99-B1F6-E0BD46664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A63DAFA4-23EE-4B35-AB7C-AB29FF835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495FC906-EAE3-4C31-A356-8BBBC0582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BFE22A55-9EFD-46C5-B49F-7D40FEF7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3ED65BC2-EBBC-43A7-864E-8F0CD523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955585C1-BB0A-4DB1-995B-328EB68A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3353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C8CB25A-D259-42C4-9DB9-381B34B5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1EB3B1D-9213-40F0-843B-F18E74AC9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F34353AB-DE57-4855-826A-7D8A258A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D8BE0566-14FA-4704-A2BC-721F0ED3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46579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7F30F62B-6887-417C-B887-6FB8E345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FD1EF124-5CAE-40EE-A2F5-C8B5203B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0B21D375-C326-4792-BC39-0EED59FA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0054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85EC426-FBE8-4CF0-8198-BBA2D50E2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E502D1F-4F32-4DD9-A1B6-18DDCD27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6ABF3B0B-3F58-4E6E-B14F-A3946F36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0FC9D334-19E6-40EC-B026-8FCA1BD0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AC68CC62-5AA9-467C-BEE7-DA7E38A1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EC96DDE7-722E-45A1-9197-D00EB2C3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49825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C51423C-9D4A-432B-8B28-E04BD994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3991B40C-DE44-4EA6-840B-5E73879D6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5890D125-7C68-40D0-8689-D3C27B899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43F8D59A-67AC-4605-AA01-2B806215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A6B03CF3-0EE2-4C14-9430-2F7CC503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3B74832C-60CB-4BEC-9F15-1AE8187A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9432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C98D4DA7-EEDE-4478-A187-DEE4D82D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386"/>
            <a:ext cx="10515600" cy="1138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FA2FB5D-E9BA-4573-95F9-442E486D5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B41A0978-F364-4E10-897B-E1B08D9D4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286A2-B2C3-405D-BA2B-CB6E1BB670D8}" type="datetimeFigureOut">
              <a:rPr lang="hr-HR" smtClean="0"/>
              <a:pPr/>
              <a:t>29.4.2021.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B382F664-6B44-4BE5-BC1A-D0963A45F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80CF1333-C4D0-4899-8165-1FED29AA6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CFBD3-B535-4544-825B-3CCF4FEDA946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8F02F2CD-0508-457F-A2AD-0C9811F1CCCC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81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90BD2C13-66A6-4087-98C0-F537F757FCF7}"/>
              </a:ext>
            </a:extLst>
          </p:cNvPr>
          <p:cNvSpPr txBox="1"/>
          <p:nvPr userDrawn="1"/>
        </p:nvSpPr>
        <p:spPr>
          <a:xfrm>
            <a:off x="564026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4" name="Pravokutnik 13">
            <a:extLst>
              <a:ext uri="{FF2B5EF4-FFF2-40B4-BE49-F238E27FC236}">
                <a16:creationId xmlns="" xmlns:a16="http://schemas.microsoft.com/office/drawing/2014/main" id="{EDF9FBE7-4C57-4D0F-900B-2815F9933A9B}"/>
              </a:ext>
            </a:extLst>
          </p:cNvPr>
          <p:cNvSpPr/>
          <p:nvPr userDrawn="1"/>
        </p:nvSpPr>
        <p:spPr>
          <a:xfrm>
            <a:off x="0" y="6348046"/>
            <a:ext cx="12192000" cy="509954"/>
          </a:xfrm>
          <a:prstGeom prst="rect">
            <a:avLst/>
          </a:prstGeom>
          <a:solidFill>
            <a:srgbClr val="FB3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859FB3A2-3370-45C7-AB86-C1FD43A0BB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92" y="6313686"/>
            <a:ext cx="2505808" cy="565407"/>
          </a:xfrm>
          <a:prstGeom prst="rect">
            <a:avLst/>
          </a:prstGeom>
        </p:spPr>
      </p:pic>
      <p:sp>
        <p:nvSpPr>
          <p:cNvPr id="17" name="Pravokutnik 16">
            <a:extLst>
              <a:ext uri="{FF2B5EF4-FFF2-40B4-BE49-F238E27FC236}">
                <a16:creationId xmlns="" xmlns:a16="http://schemas.microsoft.com/office/drawing/2014/main" id="{D5EA0245-109A-4464-899D-47DE1A92CA66}"/>
              </a:ext>
            </a:extLst>
          </p:cNvPr>
          <p:cNvSpPr/>
          <p:nvPr userDrawn="1"/>
        </p:nvSpPr>
        <p:spPr>
          <a:xfrm>
            <a:off x="6840414" y="-21092"/>
            <a:ext cx="50035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OTKRIVAMO FIZIKU 8</a:t>
            </a:r>
          </a:p>
        </p:txBody>
      </p:sp>
    </p:spTree>
    <p:extLst>
      <p:ext uri="{BB962C8B-B14F-4D97-AF65-F5344CB8AC3E}">
        <p14:creationId xmlns="" xmlns:p14="http://schemas.microsoft.com/office/powerpoint/2010/main" val="42769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du.glogster.com/glog/odbijanje-valova/37ixklt5s7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e-sfera.hr/dodatni-digitalni-sadrzaji/742f6d0f-e11f-40ab-8724-62cb1f49cae5/assets/video/energija_valova_1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742f6d0f-e11f-40ab-8724-62cb1f49cae5/assets/video/nc3_t3_odbijanje_ravnih_valova_na_ravnoj_prepreci_1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4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58A79E0-E28F-494B-A36F-95F850108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4172" y="1041400"/>
            <a:ext cx="9758290" cy="2387600"/>
          </a:xfrm>
        </p:spPr>
        <p:txBody>
          <a:bodyPr/>
          <a:lstStyle/>
          <a:p>
            <a:r>
              <a:rPr lang="hr-HR" smtClean="0">
                <a:latin typeface="Gadugi" panose="020B0502040204020203" pitchFamily="34" charset="0"/>
                <a:ea typeface="Gadugi" panose="020B0502040204020203" pitchFamily="34" charset="0"/>
              </a:rPr>
              <a:t>Odbijanje valova</a:t>
            </a:r>
            <a:endParaRPr lang="hr-HR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AAB41FE7-25ED-481B-B162-109F943D4B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latin typeface="Gadugi" panose="020B0502040204020203" pitchFamily="34" charset="0"/>
                <a:ea typeface="Gadugi" panose="020B0502040204020203" pitchFamily="34" charset="0"/>
              </a:rPr>
              <a:t>VALOVI </a:t>
            </a:r>
          </a:p>
        </p:txBody>
      </p:sp>
    </p:spTree>
    <p:extLst>
      <p:ext uri="{BB962C8B-B14F-4D97-AF65-F5344CB8AC3E}">
        <p14:creationId xmlns="" xmlns:p14="http://schemas.microsoft.com/office/powerpoint/2010/main" val="221311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082351" y="751544"/>
            <a:ext cx="10207625" cy="1325563"/>
          </a:xfrm>
        </p:spPr>
        <p:txBody>
          <a:bodyPr>
            <a:noAutofit/>
          </a:bodyPr>
          <a:lstStyle/>
          <a:p>
            <a:pPr algn="ctr"/>
            <a:r>
              <a:rPr lang="hr-HR" sz="3200" dirty="0">
                <a:latin typeface="Gadugi" panose="020B0502040204020203" pitchFamily="34" charset="0"/>
                <a:ea typeface="Gadugi" panose="020B0502040204020203" pitchFamily="34" charset="0"/>
              </a:rPr>
              <a:t>Klikom na interaktivnu umnu mapu ponovite ključne pojmove i provjerite znanje </a:t>
            </a:r>
          </a:p>
        </p:txBody>
      </p:sp>
      <p:pic>
        <p:nvPicPr>
          <p:cNvPr id="5" name="Slika 4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4659" y="1976900"/>
            <a:ext cx="5618895" cy="4132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299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D23B746-D3E2-44F6-8DD6-FA1DED808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98" y="1080037"/>
            <a:ext cx="9473418" cy="3349723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>
                <a:latin typeface="Gadugi" panose="020B0502040204020203" pitchFamily="34" charset="0"/>
                <a:ea typeface="Gadugi" panose="020B0502040204020203" pitchFamily="34" charset="0"/>
              </a:rPr>
              <a:t>Iva i Ana promatraju kako se valovi, kada udare u obalu, odbijaju i vraćaju prema pučini.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>
                <a:latin typeface="Gadugi" panose="020B0502040204020203" pitchFamily="34" charset="0"/>
                <a:ea typeface="Gadugi" panose="020B0502040204020203" pitchFamily="34" charset="0"/>
              </a:rPr>
              <a:t>Je li se promijenila brzina valova? </a:t>
            </a:r>
          </a:p>
          <a:p>
            <a:pPr marL="0" indent="0">
              <a:lnSpc>
                <a:spcPct val="150000"/>
              </a:lnSpc>
              <a:buNone/>
            </a:pPr>
            <a:endParaRPr lang="hr-HR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4" name="Picture 2" descr="C:\Users\Hp\Downloads\clapperboard-311792_1280.png">
            <a:hlinkClick r:id="rId2"/>
            <a:extLst>
              <a:ext uri="{FF2B5EF4-FFF2-40B4-BE49-F238E27FC236}">
                <a16:creationId xmlns="" xmlns:a16="http://schemas.microsoft.com/office/drawing/2014/main" id="{B8FDB65B-EB87-4CDB-BA21-C939CDF1C6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653" y="826928"/>
            <a:ext cx="1098376" cy="1093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4F7FB1B7-6BEF-4EFE-9939-F7C57E6DDB0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52653" y="2119029"/>
            <a:ext cx="1155387" cy="594709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="" xmlns:a16="http://schemas.microsoft.com/office/drawing/2014/main" id="{19DBC6B9-5984-4777-8EBB-0AFED34424E3}"/>
              </a:ext>
            </a:extLst>
          </p:cNvPr>
          <p:cNvSpPr/>
          <p:nvPr/>
        </p:nvSpPr>
        <p:spPr>
          <a:xfrm>
            <a:off x="658554" y="4627864"/>
            <a:ext cx="10427278" cy="739241"/>
          </a:xfrm>
          <a:prstGeom prst="rect">
            <a:avLst/>
          </a:prstGeom>
          <a:ln>
            <a:solidFill>
              <a:srgbClr val="D71993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dirty="0">
                <a:latin typeface="Gadugi" panose="020B0502040204020203" pitchFamily="34" charset="0"/>
                <a:ea typeface="Gadugi" panose="020B0502040204020203" pitchFamily="34" charset="0"/>
              </a:rPr>
              <a:t>Brzina valova ne mijenja se nakon odbijanja od prepreke.</a:t>
            </a:r>
          </a:p>
        </p:txBody>
      </p:sp>
    </p:spTree>
    <p:extLst>
      <p:ext uri="{BB962C8B-B14F-4D97-AF65-F5344CB8AC3E}">
        <p14:creationId xmlns="" xmlns:p14="http://schemas.microsoft.com/office/powerpoint/2010/main" val="14166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>
            <a:extLst>
              <a:ext uri="{FF2B5EF4-FFF2-40B4-BE49-F238E27FC236}">
                <a16:creationId xmlns="" xmlns:a16="http://schemas.microsoft.com/office/drawing/2014/main" id="{7649B81B-9F86-436A-8C07-5D9EBD9BE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58" y="1811558"/>
            <a:ext cx="5098367" cy="4351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altLang="sr-Latn-RS" sz="3200" dirty="0" smtClean="0">
                <a:latin typeface="Gadugi" panose="020B0502040204020203" pitchFamily="34" charset="0"/>
                <a:ea typeface="Gadugi" panose="020B0502040204020203" pitchFamily="34" charset="0"/>
              </a:rPr>
              <a:t>Što </a:t>
            </a:r>
            <a:r>
              <a:rPr lang="hr-HR" altLang="sr-Latn-RS" sz="3200" dirty="0">
                <a:latin typeface="Gadugi" panose="020B0502040204020203" pitchFamily="34" charset="0"/>
                <a:ea typeface="Gadugi" panose="020B0502040204020203" pitchFamily="34" charset="0"/>
              </a:rPr>
              <a:t>ste primijetili promatrajući kako morski valovi iz duboke vode dolaze prema obali?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altLang="sr-Latn-RS" sz="3200" dirty="0" smtClean="0">
                <a:latin typeface="Gadugi" panose="020B0502040204020203" pitchFamily="34" charset="0"/>
                <a:ea typeface="Gadugi" panose="020B0502040204020203" pitchFamily="34" charset="0"/>
              </a:rPr>
              <a:t>Kako </a:t>
            </a:r>
            <a:r>
              <a:rPr lang="hr-HR" altLang="sr-Latn-RS" sz="3200" dirty="0">
                <a:latin typeface="Gadugi" panose="020B0502040204020203" pitchFamily="34" charset="0"/>
                <a:ea typeface="Gadugi" panose="020B0502040204020203" pitchFamily="34" charset="0"/>
              </a:rPr>
              <a:t>se valovi odbijaju?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hr-HR" altLang="sr-Latn-RS" sz="32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indent="0">
              <a:buNone/>
            </a:pPr>
            <a:endParaRPr lang="hr-HR" altLang="sr-Latn-RS" dirty="0"/>
          </a:p>
        </p:txBody>
      </p:sp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29EC9872-E036-4ACA-9B7C-0CAF3F2AF778}"/>
              </a:ext>
            </a:extLst>
          </p:cNvPr>
          <p:cNvSpPr txBox="1"/>
          <p:nvPr/>
        </p:nvSpPr>
        <p:spPr>
          <a:xfrm>
            <a:off x="725658" y="865804"/>
            <a:ext cx="6091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Gadugi" panose="020B0502040204020203" pitchFamily="34" charset="0"/>
                <a:ea typeface="Gadugi" panose="020B0502040204020203" pitchFamily="34" charset="0"/>
              </a:rPr>
              <a:t>Odbijanje valova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CE333A4-A7A7-4D64-BFE1-8D5CAD13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968" y="1976437"/>
            <a:ext cx="3552825" cy="2905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SnapShot(660).jpg">
            <a:extLst>
              <a:ext uri="{FF2B5EF4-FFF2-40B4-BE49-F238E27FC236}">
                <a16:creationId xmlns="" xmlns:a16="http://schemas.microsoft.com/office/drawing/2014/main" id="{79E98451-7C62-4A06-9786-090FCE9D4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72" r="5315"/>
          <a:stretch>
            <a:fillRect/>
          </a:stretch>
        </p:blipFill>
        <p:spPr>
          <a:xfrm>
            <a:off x="1925393" y="2886588"/>
            <a:ext cx="3350810" cy="2340799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22A13B0D-E5D3-4E7D-954F-5AE6F08A8942}"/>
              </a:ext>
            </a:extLst>
          </p:cNvPr>
          <p:cNvCxnSpPr/>
          <p:nvPr/>
        </p:nvCxnSpPr>
        <p:spPr>
          <a:xfrm flipH="1" flipV="1">
            <a:off x="3457923" y="3429000"/>
            <a:ext cx="142875" cy="16557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3" descr="SnapShot(660).jpg">
            <a:extLst>
              <a:ext uri="{FF2B5EF4-FFF2-40B4-BE49-F238E27FC236}">
                <a16:creationId xmlns="" xmlns:a16="http://schemas.microsoft.com/office/drawing/2014/main" id="{85254E46-9A19-49F7-BA1F-FA55BE0FDE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4173" r="5315"/>
          <a:stretch>
            <a:fillRect/>
          </a:stretch>
        </p:blipFill>
        <p:spPr>
          <a:xfrm>
            <a:off x="6096000" y="2886588"/>
            <a:ext cx="3350810" cy="2341055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03E71A4-7425-417C-AFD0-4A27F59CFDB4}"/>
              </a:ext>
            </a:extLst>
          </p:cNvPr>
          <p:cNvCxnSpPr/>
          <p:nvPr/>
        </p:nvCxnSpPr>
        <p:spPr>
          <a:xfrm flipH="1" flipV="1">
            <a:off x="7790691" y="3229105"/>
            <a:ext cx="144463" cy="1655763"/>
          </a:xfrm>
          <a:prstGeom prst="straightConnector1">
            <a:avLst/>
          </a:prstGeom>
          <a:ln w="7620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>
            <a:extLst>
              <a:ext uri="{FF2B5EF4-FFF2-40B4-BE49-F238E27FC236}">
                <a16:creationId xmlns="" xmlns:a16="http://schemas.microsoft.com/office/drawing/2014/main" id="{06AF1A1C-B1A3-4E83-B5BE-D50AED630395}"/>
              </a:ext>
            </a:extLst>
          </p:cNvPr>
          <p:cNvSpPr/>
          <p:nvPr/>
        </p:nvSpPr>
        <p:spPr>
          <a:xfrm>
            <a:off x="880678" y="822409"/>
            <a:ext cx="9142161" cy="139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altLang="sr-Latn-RS" sz="3200" b="1" dirty="0">
                <a:latin typeface="Gadugi" panose="020B0502040204020203" pitchFamily="34" charset="0"/>
                <a:ea typeface="Gadugi" panose="020B0502040204020203" pitchFamily="34" charset="0"/>
              </a:rPr>
              <a:t>Pokus: </a:t>
            </a:r>
            <a:r>
              <a:rPr lang="hr-HR" altLang="sr-Latn-RS" sz="2800" dirty="0">
                <a:latin typeface="Gadugi" panose="020B0502040204020203" pitchFamily="34" charset="0"/>
                <a:ea typeface="Gadugi" panose="020B0502040204020203" pitchFamily="34" charset="0"/>
              </a:rPr>
              <a:t>Ravni valovi na ravnoj zapreci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altLang="sr-Latn-RS" sz="2800" dirty="0">
                <a:latin typeface="Gadugi" panose="020B0502040204020203" pitchFamily="34" charset="0"/>
                <a:ea typeface="Gadugi" panose="020B0502040204020203" pitchFamily="34" charset="0"/>
              </a:rPr>
              <a:t> Što opažate? Kako se ravni val odbija od zapreke?</a:t>
            </a:r>
          </a:p>
        </p:txBody>
      </p:sp>
      <p:pic>
        <p:nvPicPr>
          <p:cNvPr id="10" name="Picture 2" descr="C:\Users\Hp\Downloads\clapperboard-311792_1280.png">
            <a:hlinkClick r:id="rId3"/>
            <a:extLst>
              <a:ext uri="{FF2B5EF4-FFF2-40B4-BE49-F238E27FC236}">
                <a16:creationId xmlns="" xmlns:a16="http://schemas.microsoft.com/office/drawing/2014/main" id="{482F683A-92CB-4A75-A873-325DDCC51C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912" y="769972"/>
            <a:ext cx="1098376" cy="1093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D99645DC-47B6-48CD-BA0A-09ECC950BD1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79912" y="2098462"/>
            <a:ext cx="1155387" cy="594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0CE2B373-7E78-4EBA-B13F-41ADA7E59C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5659" y="1212431"/>
            <a:ext cx="10515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altLang="sr-Latn-RS" sz="3200" dirty="0" smtClean="0">
                <a:latin typeface="Gadugi" panose="020B0502040204020203" pitchFamily="34" charset="0"/>
                <a:ea typeface="Gadugi" panose="020B0502040204020203" pitchFamily="34" charset="0"/>
              </a:rPr>
              <a:t>Ravni </a:t>
            </a:r>
            <a:r>
              <a:rPr lang="hr-HR" altLang="sr-Latn-RS" sz="3200" dirty="0">
                <a:latin typeface="Gadugi" panose="020B0502040204020203" pitchFamily="34" charset="0"/>
                <a:ea typeface="Gadugi" panose="020B0502040204020203" pitchFamily="34" charset="0"/>
              </a:rPr>
              <a:t>val se od zapreke usporedne s valnom frontom odbija kao ravni val, ali je odbijena valna zraka usmjerena suprotno od upadne zrake.</a:t>
            </a:r>
            <a:endParaRPr lang="hr-HR" altLang="sr-Latn-RS" sz="24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15A8A7C7-92C2-48DA-9A61-19538D1F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437" y="3720245"/>
            <a:ext cx="3505200" cy="2371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820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>
            <a:extLst>
              <a:ext uri="{FF2B5EF4-FFF2-40B4-BE49-F238E27FC236}">
                <a16:creationId xmlns="" xmlns:a16="http://schemas.microsoft.com/office/drawing/2014/main" id="{4CCF5658-F835-4C7E-BADA-92B32EBB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3428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r-HR" altLang="sr-Latn-RS" sz="3600" dirty="0" smtClean="0">
                <a:latin typeface="Gadugi" panose="020B0502040204020203" pitchFamily="34" charset="0"/>
                <a:ea typeface="Gadugi" panose="020B0502040204020203" pitchFamily="34" charset="0"/>
              </a:rPr>
              <a:t>Što </a:t>
            </a:r>
            <a:r>
              <a:rPr lang="hr-HR" altLang="sr-Latn-RS" sz="3600" dirty="0">
                <a:latin typeface="Gadugi" panose="020B0502040204020203" pitchFamily="34" charset="0"/>
                <a:ea typeface="Gadugi" panose="020B0502040204020203" pitchFamily="34" charset="0"/>
              </a:rPr>
              <a:t>će se promijeniti, postavimo li zapreku ukoso?</a:t>
            </a:r>
            <a:endParaRPr lang="hr-HR" altLang="sr-Latn-R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3" descr="233.tif">
            <a:extLst>
              <a:ext uri="{FF2B5EF4-FFF2-40B4-BE49-F238E27FC236}">
                <a16:creationId xmlns="" xmlns:a16="http://schemas.microsoft.com/office/drawing/2014/main" id="{55258536-B578-44F2-9F12-8CD1AF07D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62" y="2064543"/>
            <a:ext cx="3236530" cy="32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34.tif">
            <a:extLst>
              <a:ext uri="{FF2B5EF4-FFF2-40B4-BE49-F238E27FC236}">
                <a16:creationId xmlns="" xmlns:a16="http://schemas.microsoft.com/office/drawing/2014/main" id="{9E67B64C-A903-488D-8635-CB20C06E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31" y="2007394"/>
            <a:ext cx="3595628" cy="329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98DCBFC-DDF4-42AF-A8C1-7D5215A6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7" y="569343"/>
            <a:ext cx="10515600" cy="1138360"/>
          </a:xfrm>
        </p:spPr>
        <p:txBody>
          <a:bodyPr/>
          <a:lstStyle/>
          <a:p>
            <a:r>
              <a:rPr lang="hr-HR" dirty="0">
                <a:latin typeface="Gadugi" panose="020B0502040204020203" pitchFamily="34" charset="0"/>
                <a:ea typeface="Gadugi" panose="020B0502040204020203" pitchFamily="34" charset="0"/>
              </a:rPr>
              <a:t>Zakon odbijanja valova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A8A27144-7BDE-4F81-A705-0600AA3DE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7" y="1603152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r-HR" sz="3200" dirty="0">
                <a:latin typeface="Gadugi" panose="020B0502040204020203" pitchFamily="34" charset="0"/>
                <a:ea typeface="Gadugi" panose="020B0502040204020203" pitchFamily="34" charset="0"/>
              </a:rPr>
              <a:t>Kada valovi upadaju koso na prepreku kut odbijanja </a:t>
            </a:r>
            <a:r>
              <a:rPr lang="el-GR" sz="3200" b="1" i="1" dirty="0">
                <a:ea typeface="Gadugi" panose="020B0502040204020203" pitchFamily="34" charset="0"/>
              </a:rPr>
              <a:t>β</a:t>
            </a:r>
            <a:r>
              <a:rPr lang="el-GR" sz="3200" dirty="0">
                <a:ea typeface="Gadugi" panose="020B0502040204020203" pitchFamily="34" charset="0"/>
              </a:rPr>
              <a:t> </a:t>
            </a:r>
            <a:r>
              <a:rPr lang="hr-HR" sz="3200" dirty="0">
                <a:latin typeface="Gadugi" panose="020B0502040204020203" pitchFamily="34" charset="0"/>
                <a:ea typeface="Gadugi" panose="020B0502040204020203" pitchFamily="34" charset="0"/>
              </a:rPr>
              <a:t>jednak je upadnome kutu </a:t>
            </a:r>
            <a:r>
              <a:rPr lang="el-GR" sz="3200" b="1" i="1" dirty="0">
                <a:ea typeface="Gadugi" panose="020B0502040204020203" pitchFamily="34" charset="0"/>
              </a:rPr>
              <a:t>α</a:t>
            </a:r>
            <a:r>
              <a:rPr lang="el-GR" sz="3200" dirty="0">
                <a:ea typeface="Gadugi" panose="020B0502040204020203" pitchFamily="34" charset="0"/>
              </a:rPr>
              <a:t>. 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="" xmlns:a16="http://schemas.microsoft.com/office/drawing/2014/main" id="{9D59A9C2-D457-41B1-BC9E-2BA13BF5D9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66029896"/>
              </p:ext>
            </p:extLst>
          </p:nvPr>
        </p:nvGraphicFramePr>
        <p:xfrm>
          <a:off x="1921944" y="4026156"/>
          <a:ext cx="1990663" cy="1021104"/>
        </p:xfrm>
        <a:graphic>
          <a:graphicData uri="http://schemas.openxmlformats.org/presentationml/2006/ole">
            <p:oleObj spid="_x0000_s1028" name="Equation" r:id="rId3" imgW="9753600" imgH="4876800" progId="">
              <p:embed/>
            </p:oleObj>
          </a:graphicData>
        </a:graphic>
      </p:graphicFrame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E4EF9CE4-1827-49F1-B15C-FE73B392A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3552825" cy="2571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01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>
            <a:extLst>
              <a:ext uri="{FF2B5EF4-FFF2-40B4-BE49-F238E27FC236}">
                <a16:creationId xmlns="" xmlns:a16="http://schemas.microsoft.com/office/drawing/2014/main" id="{1FB04D6A-5F53-484F-BA3B-6045108B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21" y="774153"/>
            <a:ext cx="11744179" cy="22990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altLang="sr-Latn-RS"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hr-HR" altLang="sr-Latn-RS" sz="3600" b="1" dirty="0">
                <a:latin typeface="Gadugi" panose="020B0502040204020203" pitchFamily="34" charset="0"/>
                <a:ea typeface="Gadugi" panose="020B0502040204020203" pitchFamily="34" charset="0"/>
              </a:rPr>
              <a:t>Pokus: </a:t>
            </a:r>
            <a:r>
              <a:rPr lang="hr-HR" altLang="sr-Latn-RS" sz="3200" dirty="0">
                <a:latin typeface="Gadugi" panose="020B0502040204020203" pitchFamily="34" charset="0"/>
                <a:ea typeface="Gadugi" panose="020B0502040204020203" pitchFamily="34" charset="0"/>
              </a:rPr>
              <a:t>Valovi u dubljoj i plićoj vodi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altLang="sr-Latn-RS" sz="3200" dirty="0">
                <a:latin typeface="Gadugi" panose="020B0502040204020203" pitchFamily="34" charset="0"/>
                <a:ea typeface="Gadugi" panose="020B0502040204020203" pitchFamily="34" charset="0"/>
              </a:rPr>
              <a:t> Kada valovi prijeđu iz dublje u pliću vodu, što im  se promijeni?</a:t>
            </a:r>
          </a:p>
        </p:txBody>
      </p:sp>
      <p:pic>
        <p:nvPicPr>
          <p:cNvPr id="8196" name="Picture 3" descr="lom valova na paralelnoj plicini.jpg">
            <a:extLst>
              <a:ext uri="{FF2B5EF4-FFF2-40B4-BE49-F238E27FC236}">
                <a16:creationId xmlns="" xmlns:a16="http://schemas.microsoft.com/office/drawing/2014/main" id="{20639CB2-B024-47D6-86B0-F26FC3C6B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08" y="2950719"/>
            <a:ext cx="3309301" cy="313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c3_t3_lom_valova_na_paralelnoj_plicini">
            <a:hlinkClick r:id="" action="ppaction://media"/>
            <a:extLst>
              <a:ext uri="{FF2B5EF4-FFF2-40B4-BE49-F238E27FC236}">
                <a16:creationId xmlns="" xmlns:a16="http://schemas.microsoft.com/office/drawing/2014/main" id="{A9917FD1-2F41-4067-977E-FFF5CF7F82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851" y="3145617"/>
            <a:ext cx="5095149" cy="2866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55A801E-F560-472E-A9A2-7BF893887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1140386"/>
            <a:ext cx="575954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3200" dirty="0">
                <a:latin typeface="Gadugi" panose="020B0502040204020203" pitchFamily="34" charset="0"/>
                <a:ea typeface="Gadugi" panose="020B0502040204020203" pitchFamily="34" charset="0"/>
              </a:rPr>
              <a:t>Valna duljina i brzina vala </a:t>
            </a:r>
            <a:r>
              <a:rPr lang="hr-HR" sz="3200" b="1" dirty="0">
                <a:latin typeface="Gadugi" panose="020B0502040204020203" pitchFamily="34" charset="0"/>
                <a:ea typeface="Gadugi" panose="020B0502040204020203" pitchFamily="34" charset="0"/>
              </a:rPr>
              <a:t>smanje se </a:t>
            </a:r>
            <a:r>
              <a:rPr lang="hr-HR" sz="3200" dirty="0">
                <a:latin typeface="Gadugi" panose="020B0502040204020203" pitchFamily="34" charset="0"/>
                <a:ea typeface="Gadugi" panose="020B0502040204020203" pitchFamily="34" charset="0"/>
              </a:rPr>
              <a:t>prelaskom iz dublje u pliću vodu, a </a:t>
            </a:r>
            <a:r>
              <a:rPr lang="hr-HR" sz="3200" b="1" dirty="0">
                <a:latin typeface="Gadugi" panose="020B0502040204020203" pitchFamily="34" charset="0"/>
                <a:ea typeface="Gadugi" panose="020B0502040204020203" pitchFamily="34" charset="0"/>
              </a:rPr>
              <a:t>povećaju se </a:t>
            </a:r>
            <a:r>
              <a:rPr lang="hr-HR" sz="3200" dirty="0">
                <a:latin typeface="Gadugi" panose="020B0502040204020203" pitchFamily="34" charset="0"/>
                <a:ea typeface="Gadugi" panose="020B0502040204020203" pitchFamily="34" charset="0"/>
              </a:rPr>
              <a:t>prelaskom iz pliće u dublju vodu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7362" y="1477365"/>
            <a:ext cx="5491945" cy="285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46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190</Words>
  <Application>Microsoft Office PowerPoint</Application>
  <PresentationFormat>Custom</PresentationFormat>
  <Paragraphs>18</Paragraphs>
  <Slides>10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Tema sustava Office</vt:lpstr>
      <vt:lpstr>Equation</vt:lpstr>
      <vt:lpstr>Odbijanje valova</vt:lpstr>
      <vt:lpstr>Slide 2</vt:lpstr>
      <vt:lpstr>Slide 3</vt:lpstr>
      <vt:lpstr>Slide 4</vt:lpstr>
      <vt:lpstr>Slide 5</vt:lpstr>
      <vt:lpstr>Slide 6</vt:lpstr>
      <vt:lpstr>Zakon odbijanja valova </vt:lpstr>
      <vt:lpstr>Slide 8</vt:lpstr>
      <vt:lpstr>Slide 9</vt:lpstr>
      <vt:lpstr>Klikom na interaktivnu umnu mapu ponovite ključne pojmove i provjerite znanje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Proučimo valove</dc:title>
  <dc:creator>ProBook 4540</dc:creator>
  <cp:lastModifiedBy>sk-iloncarek</cp:lastModifiedBy>
  <cp:revision>13</cp:revision>
  <dcterms:modified xsi:type="dcterms:W3CDTF">2021-04-29T14:36:34Z</dcterms:modified>
</cp:coreProperties>
</file>